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B5F7F37-4363-4503-8E09-BC18DE063408}" type="datetimeFigureOut">
              <a:rPr lang="en-IN" smtClean="0"/>
              <a:t>10-08-2015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12573FA-16CE-4993-A1FC-9F3AA86DD52D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562351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200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           PULMONARY </a:t>
            </a:r>
            <a:r>
              <a:rPr lang="en-US" sz="32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REGURGITATION- </a:t>
            </a:r>
            <a:br>
              <a:rPr lang="en-US" sz="32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                  SEVERITY </a:t>
            </a:r>
            <a:r>
              <a:rPr lang="en-US" sz="3200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ASSESSMENT</a:t>
            </a:r>
          </a:p>
          <a:p>
            <a:pPr marL="18288" indent="0">
              <a:buNone/>
            </a:pPr>
            <a:endParaRPr lang="en-US" sz="3200" dirty="0" smtClean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  <a:p>
            <a:pPr marL="18288" indent="0">
              <a:buNone/>
            </a:pPr>
            <a:endParaRPr lang="en-US" sz="3200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  <a:p>
            <a:pPr marL="18288" indent="0">
              <a:buNone/>
            </a:pPr>
            <a:endParaRPr lang="en-US" sz="3200" dirty="0" smtClean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  <a:p>
            <a:pPr marL="18288" indent="0">
              <a:buNone/>
            </a:pP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                                                     -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effectLst/>
                <a:latin typeface="Aparajita" pitchFamily="34" charset="0"/>
                <a:cs typeface="Aparajita" pitchFamily="34" charset="0"/>
              </a:rPr>
              <a:t>fazil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</a:schemeClr>
                </a:solidFill>
                <a:effectLst/>
                <a:latin typeface="Aparajita" pitchFamily="34" charset="0"/>
                <a:cs typeface="Aparajita" pitchFamily="34" charset="0"/>
              </a:rPr>
              <a:t>bishara</a:t>
            </a:r>
            <a:endParaRPr lang="en-IN" sz="2800" dirty="0">
              <a:solidFill>
                <a:schemeClr val="tx1">
                  <a:lumMod val="85000"/>
                </a:schemeClr>
              </a:solidFill>
              <a:effectLst/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152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>
                <a:latin typeface="Aparajita" pitchFamily="34" charset="0"/>
                <a:cs typeface="Aparajita" pitchFamily="34" charset="0"/>
              </a:rPr>
              <a:t>The signal is much less dense than </a:t>
            </a:r>
            <a:r>
              <a:rPr lang="en-IN" sz="2400" dirty="0" err="1">
                <a:latin typeface="Aparajita" pitchFamily="34" charset="0"/>
                <a:cs typeface="Aparajita" pitchFamily="34" charset="0"/>
              </a:rPr>
              <a:t>antegrade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flow and the slow deceleration, 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consistent with mild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PR. </a:t>
            </a:r>
            <a:endParaRPr lang="en-IN" sz="2400" dirty="0">
              <a:effectLst/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1052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>
                <a:latin typeface="Aparajita" pitchFamily="34" charset="0"/>
                <a:cs typeface="Aparajita" pitchFamily="34" charset="0"/>
              </a:rPr>
              <a:t>The density of retrograde flow across the valve (above the baseline) is equal to the density of </a:t>
            </a:r>
            <a:r>
              <a:rPr lang="en-IN" sz="2400" dirty="0" err="1">
                <a:latin typeface="Aparajita" pitchFamily="34" charset="0"/>
                <a:cs typeface="Aparajita" pitchFamily="34" charset="0"/>
              </a:rPr>
              <a:t>antegrade</a:t>
            </a:r>
            <a:r>
              <a:rPr lang="en-IN" sz="2400" dirty="0">
                <a:latin typeface="Aparajita" pitchFamily="34" charset="0"/>
                <a:cs typeface="Aparajita" pitchFamily="34" charset="0"/>
              </a:rPr>
              <a:t> flow in </a:t>
            </a:r>
            <a:r>
              <a:rPr lang="en-IN" sz="2400" dirty="0" smtClean="0">
                <a:latin typeface="Aparajita" pitchFamily="34" charset="0"/>
                <a:cs typeface="Aparajita" pitchFamily="34" charset="0"/>
              </a:rPr>
              <a:t>systole and the rapid deceleration indicating severe PR</a:t>
            </a:r>
            <a:endParaRPr lang="en-IN" sz="24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85801"/>
            <a:ext cx="8280920" cy="569552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                   </a:t>
            </a:r>
            <a:r>
              <a:rPr lang="en-US" sz="2400" u="sng" dirty="0" smtClean="0">
                <a:solidFill>
                  <a:srgbClr val="FFFF00"/>
                </a:solidFill>
                <a:effectLst/>
                <a:latin typeface="Algerian" pitchFamily="82" charset="0"/>
                <a:cs typeface="Aparajita" pitchFamily="34" charset="0"/>
              </a:rPr>
              <a:t>other </a:t>
            </a:r>
            <a:r>
              <a:rPr lang="en-US" sz="2400" u="sng" dirty="0">
                <a:solidFill>
                  <a:srgbClr val="FFFF00"/>
                </a:solidFill>
                <a:effectLst/>
                <a:latin typeface="Algerian" pitchFamily="82" charset="0"/>
                <a:cs typeface="Aparajita" pitchFamily="34" charset="0"/>
              </a:rPr>
              <a:t>determinants of severity</a:t>
            </a:r>
            <a:r>
              <a:rPr lang="en-US" sz="2400" u="sng" dirty="0" smtClean="0">
                <a:solidFill>
                  <a:srgbClr val="FFFF00"/>
                </a:solidFill>
                <a:effectLst/>
                <a:latin typeface="Algerian" pitchFamily="82" charset="0"/>
                <a:cs typeface="Aparajita" pitchFamily="34" charset="0"/>
              </a:rPr>
              <a:t> </a:t>
            </a:r>
          </a:p>
          <a:p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Vena-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contracta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width is the smallest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regurgitant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flow area immediately beyond the flow convergence region. </a:t>
            </a:r>
          </a:p>
          <a:p>
            <a:pPr marL="18288" indent="0">
              <a:buNone/>
            </a:pP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   Because the pulmonary artery is a low pressure system and there is     no constraining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regurgitant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orifice, a classic convergent zone, vena-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contracta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and downstream jet may not be easily visualized!</a:t>
            </a:r>
          </a:p>
          <a:p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EROA:     &lt;20 sq.mm: mild</a:t>
            </a:r>
          </a:p>
          <a:p>
            <a:pPr marL="18288" indent="0">
              <a:buNone/>
            </a:pP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                   21-115: moderate</a:t>
            </a:r>
          </a:p>
          <a:p>
            <a:pPr marL="18288" indent="0">
              <a:buNone/>
            </a:pP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                    &gt;115: severe</a:t>
            </a:r>
          </a:p>
        </p:txBody>
      </p:sp>
    </p:spTree>
    <p:extLst>
      <p:ext uri="{BB962C8B-B14F-4D97-AF65-F5344CB8AC3E}">
        <p14:creationId xmlns:p14="http://schemas.microsoft.com/office/powerpoint/2010/main" val="1000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85801"/>
            <a:ext cx="8136904" cy="583954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parajita" pitchFamily="34" charset="0"/>
                <a:cs typeface="Aparajita" pitchFamily="34" charset="0"/>
              </a:rPr>
              <a:t>PR jet-width/ pulmonary annulus ratio &gt; 1:2</a:t>
            </a:r>
          </a:p>
          <a:p>
            <a:r>
              <a:rPr lang="en-US" sz="3200" dirty="0">
                <a:latin typeface="Aparajita" pitchFamily="34" charset="0"/>
                <a:cs typeface="Aparajita" pitchFamily="34" charset="0"/>
              </a:rPr>
              <a:t>Diastolic reversal of flow 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in main or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branch 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PA</a:t>
            </a:r>
          </a:p>
          <a:p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PRi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pulm.regurgitation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index)-the ratio of duration of PR to that of the total diastole from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CWdoppler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trace &lt;0.77 correlated with severe PR </a:t>
            </a:r>
            <a:endParaRPr lang="en-IN" sz="3200" dirty="0">
              <a:latin typeface="Aparajita" pitchFamily="34" charset="0"/>
              <a:cs typeface="Aparajita" pitchFamily="34" charset="0"/>
            </a:endParaRPr>
          </a:p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Other indirect evidences of PR severity includes- RV size and function</a:t>
            </a:r>
            <a:endParaRPr lang="en-IN" sz="32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296144"/>
          </a:xfrm>
        </p:spPr>
        <p:txBody>
          <a:bodyPr/>
          <a:lstStyle/>
          <a:p>
            <a:r>
              <a:rPr lang="en-IN" sz="2400" b="1" dirty="0">
                <a:solidFill>
                  <a:srgbClr val="FFC000"/>
                </a:solidFill>
              </a:rPr>
              <a:t>Echocardiographic and Doppler Parameters Used</a:t>
            </a:r>
            <a:br>
              <a:rPr lang="en-IN" sz="2400" b="1" dirty="0">
                <a:solidFill>
                  <a:srgbClr val="FFC000"/>
                </a:solidFill>
              </a:rPr>
            </a:br>
            <a:r>
              <a:rPr lang="en-IN" sz="2400" b="1" dirty="0">
                <a:solidFill>
                  <a:srgbClr val="FFC000"/>
                </a:solidFill>
              </a:rPr>
              <a:t>in Grading Pulmonary Regurgitation </a:t>
            </a:r>
            <a:r>
              <a:rPr lang="en-IN" sz="2400" b="1" dirty="0" smtClean="0">
                <a:solidFill>
                  <a:srgbClr val="FFC000"/>
                </a:solidFill>
              </a:rPr>
              <a:t>Severity-</a:t>
            </a:r>
            <a:endParaRPr lang="en-IN" sz="2400" dirty="0">
              <a:solidFill>
                <a:srgbClr val="FFC000"/>
              </a:solidFill>
              <a:effectLst/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2348880"/>
            <a:ext cx="90772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1"/>
            <a:ext cx="761804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Determination of the severity of PR is less validated than that of AR, largely due to the lack of reliable standards for comparison!</a:t>
            </a:r>
          </a:p>
          <a:p>
            <a:pPr marL="18288" indent="0">
              <a:buNone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18288" indent="0">
              <a:buNone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-</a:t>
            </a:r>
            <a:r>
              <a:rPr lang="en-IN" sz="2800" dirty="0">
                <a:latin typeface="Aparajita" pitchFamily="34" charset="0"/>
                <a:cs typeface="Aparajita" pitchFamily="34" charset="0"/>
              </a:rPr>
              <a:t>I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maging </a:t>
            </a:r>
            <a:r>
              <a:rPr lang="en-IN" sz="2800" dirty="0">
                <a:latin typeface="Aparajita" pitchFamily="34" charset="0"/>
                <a:cs typeface="Aparajita" pitchFamily="34" charset="0"/>
              </a:rPr>
              <a:t>the pulmonic valve is difficult in adult patients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18288" indent="0">
              <a:buNone/>
            </a:pP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-Significant PR is not a common condition</a:t>
            </a:r>
            <a:endParaRPr lang="en-IN" sz="28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85801"/>
            <a:ext cx="8136904" cy="57675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PR, especially in its trace or mild form, is mostly a physiological finding in normal heart.</a:t>
            </a:r>
          </a:p>
          <a:p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The pathological form tends to have a longer duration of flow and a wider jet.</a:t>
            </a:r>
          </a:p>
          <a:p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Pathologic PR, most often is the consequence of prior interventions for congenital heart disease- as with TOF repair with placement of an outflow tract patch or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valvotomy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for isolated congenital PS </a:t>
            </a:r>
            <a:endParaRPr lang="en-IN" sz="28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911551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u="sng" dirty="0" smtClean="0"/>
              <a:t>JET  LENGTH  &amp;  JET WIDTH-</a:t>
            </a:r>
          </a:p>
          <a:p>
            <a:r>
              <a:rPr lang="en-IN" sz="2800" dirty="0">
                <a:latin typeface="Aparajita" pitchFamily="34" charset="0"/>
                <a:cs typeface="Aparajita" pitchFamily="34" charset="0"/>
              </a:rPr>
              <a:t>The pulmonary </a:t>
            </a:r>
            <a:r>
              <a:rPr lang="en-IN" sz="2800" dirty="0" err="1">
                <a:latin typeface="Aparajita" pitchFamily="34" charset="0"/>
                <a:cs typeface="Aparajita" pitchFamily="34" charset="0"/>
              </a:rPr>
              <a:t>regurgitant</a:t>
            </a:r>
            <a:r>
              <a:rPr lang="en-IN" sz="2800" dirty="0">
                <a:latin typeface="Aparajita" pitchFamily="34" charset="0"/>
                <a:cs typeface="Aparajita" pitchFamily="34" charset="0"/>
              </a:rPr>
              <a:t> jet length is 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commonly used </a:t>
            </a:r>
            <a:r>
              <a:rPr lang="en-IN" sz="2800" dirty="0">
                <a:latin typeface="Aparajita" pitchFamily="34" charset="0"/>
                <a:cs typeface="Aparajita" pitchFamily="34" charset="0"/>
              </a:rPr>
              <a:t>as a measure of PR with a length of 10 mm or 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less beyond </a:t>
            </a:r>
            <a:r>
              <a:rPr lang="en-IN" sz="2800" dirty="0">
                <a:latin typeface="Aparajita" pitchFamily="34" charset="0"/>
                <a:cs typeface="Aparajita" pitchFamily="34" charset="0"/>
              </a:rPr>
              <a:t>the pulmonary annulus considered to be trace.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r>
              <a:rPr lang="en-IN" sz="2800" dirty="0">
                <a:latin typeface="Aparajita" pitchFamily="34" charset="0"/>
                <a:cs typeface="Aparajita" pitchFamily="34" charset="0"/>
              </a:rPr>
              <a:t>The proximal jet width is probably a more 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reliable </a:t>
            </a:r>
            <a:r>
              <a:rPr lang="nb-NO" sz="2800" dirty="0" smtClean="0">
                <a:latin typeface="Aparajita" pitchFamily="34" charset="0"/>
                <a:cs typeface="Aparajita" pitchFamily="34" charset="0"/>
              </a:rPr>
              <a:t>method </a:t>
            </a:r>
            <a:r>
              <a:rPr lang="nb-NO" sz="2800" dirty="0">
                <a:latin typeface="Aparajita" pitchFamily="34" charset="0"/>
                <a:cs typeface="Aparajita" pitchFamily="34" charset="0"/>
              </a:rPr>
              <a:t>for determining PR </a:t>
            </a:r>
            <a:r>
              <a:rPr lang="nb-NO" sz="2800" dirty="0" smtClean="0">
                <a:latin typeface="Aparajita" pitchFamily="34" charset="0"/>
                <a:cs typeface="Aparajita" pitchFamily="34" charset="0"/>
              </a:rPr>
              <a:t>degree- maximum colour jet diameter in diastole immediately below the pulmonary valve in PSAX view.</a:t>
            </a:r>
          </a:p>
          <a:p>
            <a:r>
              <a:rPr lang="nb-NO" sz="2800" dirty="0" smtClean="0">
                <a:effectLst/>
                <a:latin typeface="Aparajita" pitchFamily="34" charset="0"/>
                <a:cs typeface="Aparajita" pitchFamily="34" charset="0"/>
              </a:rPr>
              <a:t>Severe PR – if a jet width &gt;65% of the RVOT measured in the same plane</a:t>
            </a:r>
            <a:endParaRPr lang="en-IN" sz="2800" u="sng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5515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PR severity is generally determined by jet size and duration and pathological PR is typically a wide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holo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-diastolic jet.</a:t>
            </a:r>
          </a:p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However, in severe PR, equalization of PA and RV pressure  early in diastole, cause early and abrupt cessation of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colour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and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and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continuous wave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doppler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jet!</a:t>
            </a:r>
          </a:p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Reliance on the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colour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flow jet alone- lead to under-appreciation of the PR severity!!!</a:t>
            </a:r>
            <a:endParaRPr lang="en-IN" sz="32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636712"/>
            <a:ext cx="62388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2304"/>
            <a:ext cx="8496139" cy="3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85801"/>
            <a:ext cx="8496944" cy="55515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Aparajita" pitchFamily="34" charset="0"/>
                <a:cs typeface="Aparajita" pitchFamily="34" charset="0"/>
              </a:rPr>
              <a:t>The density and contour of the CW </a:t>
            </a:r>
            <a:r>
              <a:rPr lang="en-US" sz="3200" dirty="0" err="1" smtClean="0">
                <a:effectLst/>
                <a:latin typeface="Aparajita" pitchFamily="34" charset="0"/>
                <a:cs typeface="Aparajita" pitchFamily="34" charset="0"/>
              </a:rPr>
              <a:t>doppler</a:t>
            </a:r>
            <a:r>
              <a:rPr lang="en-US" sz="3200" dirty="0" smtClean="0">
                <a:effectLst/>
                <a:latin typeface="Aparajita" pitchFamily="34" charset="0"/>
                <a:cs typeface="Aparajita" pitchFamily="34" charset="0"/>
              </a:rPr>
              <a:t> signal and deceleration PHT correspond to the degree of PR and RV pressures.</a:t>
            </a:r>
          </a:p>
          <a:p>
            <a:r>
              <a:rPr lang="en-US" sz="3200" dirty="0" smtClean="0">
                <a:effectLst/>
                <a:latin typeface="Aparajita" pitchFamily="34" charset="0"/>
                <a:cs typeface="Aparajita" pitchFamily="34" charset="0"/>
              </a:rPr>
              <a:t>Equal intensities of </a:t>
            </a:r>
            <a:r>
              <a:rPr lang="en-US" sz="3200" dirty="0" err="1" smtClean="0">
                <a:effectLst/>
                <a:latin typeface="Aparajita" pitchFamily="34" charset="0"/>
                <a:cs typeface="Aparajita" pitchFamily="34" charset="0"/>
              </a:rPr>
              <a:t>antegrade</a:t>
            </a:r>
            <a:r>
              <a:rPr lang="en-US" sz="3200" dirty="0" smtClean="0">
                <a:effectLst/>
                <a:latin typeface="Aparajita" pitchFamily="34" charset="0"/>
                <a:cs typeface="Aparajita" pitchFamily="34" charset="0"/>
              </a:rPr>
              <a:t> and retrograde flow across the pulmonic valve suggest severe PR </a:t>
            </a:r>
            <a:endParaRPr lang="en-IN" sz="3200" dirty="0">
              <a:effectLst/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85801"/>
            <a:ext cx="8064896" cy="5551511"/>
          </a:xfrm>
        </p:spPr>
        <p:txBody>
          <a:bodyPr>
            <a:normAutofit/>
          </a:bodyPr>
          <a:lstStyle/>
          <a:p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Severe PR is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often best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demonstrated by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PW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Doppler in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which there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is rapid deceleration of the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slope (PHT&lt;100)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of the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pulmonary regurgitation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Doppler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profile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and often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laminar flow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is present because of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non-obstructed pulmonary </a:t>
            </a:r>
            <a:r>
              <a:rPr lang="en-IN" sz="2800" dirty="0" err="1" smtClean="0">
                <a:effectLst/>
                <a:latin typeface="Aparajita" pitchFamily="34" charset="0"/>
                <a:cs typeface="Aparajita" pitchFamily="34" charset="0"/>
              </a:rPr>
              <a:t>regurgitant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 flow. </a:t>
            </a:r>
          </a:p>
          <a:p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In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lesser degrees of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PR, the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spectral Doppler pattern is turbulent, </a:t>
            </a:r>
            <a:r>
              <a:rPr lang="en-IN" sz="2800" dirty="0" smtClean="0">
                <a:effectLst/>
                <a:latin typeface="Aparajita" pitchFamily="34" charset="0"/>
                <a:cs typeface="Aparajita" pitchFamily="34" charset="0"/>
              </a:rPr>
              <a:t>reflecting disorganized </a:t>
            </a:r>
            <a:r>
              <a:rPr lang="en-IN" sz="2800" dirty="0">
                <a:effectLst/>
                <a:latin typeface="Aparajita" pitchFamily="34" charset="0"/>
                <a:cs typeface="Aparajita" pitchFamily="34" charset="0"/>
              </a:rPr>
              <a:t>velocities across the valve</a:t>
            </a:r>
            <a:r>
              <a:rPr lang="en-IN" sz="3200" dirty="0">
                <a:effectLst/>
                <a:latin typeface="Aparajita" pitchFamily="34" charset="0"/>
                <a:cs typeface="Aparajit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7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37783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 err="1">
                <a:effectLst/>
                <a:latin typeface="Aparajita" pitchFamily="34" charset="0"/>
                <a:cs typeface="Aparajita" pitchFamily="34" charset="0"/>
              </a:rPr>
              <a:t>Color</a:t>
            </a:r>
            <a:r>
              <a:rPr lang="en-IN" sz="2400" dirty="0">
                <a:effectLst/>
                <a:latin typeface="Aparajita" pitchFamily="34" charset="0"/>
                <a:cs typeface="Aparajita" pitchFamily="34" charset="0"/>
              </a:rPr>
              <a:t> Doppler evaluation of the pulmonic valve in a </a:t>
            </a:r>
            <a:r>
              <a:rPr lang="en-IN" sz="2400" dirty="0" smtClean="0">
                <a:effectLst/>
                <a:latin typeface="Aparajita" pitchFamily="34" charset="0"/>
                <a:cs typeface="Aparajita" pitchFamily="34" charset="0"/>
              </a:rPr>
              <a:t>PSAX </a:t>
            </a:r>
            <a:r>
              <a:rPr lang="en-IN" sz="2400" dirty="0">
                <a:effectLst/>
                <a:latin typeface="Aparajita" pitchFamily="34" charset="0"/>
                <a:cs typeface="Aparajita" pitchFamily="34" charset="0"/>
              </a:rPr>
              <a:t>view shows laminar flow filling the </a:t>
            </a:r>
            <a:r>
              <a:rPr lang="en-IN" sz="2400" i="1" dirty="0" smtClean="0">
                <a:effectLst/>
                <a:latin typeface="Aparajita" pitchFamily="34" charset="0"/>
                <a:cs typeface="Aparajita" pitchFamily="34" charset="0"/>
              </a:rPr>
              <a:t>RVOT</a:t>
            </a:r>
            <a:r>
              <a:rPr lang="en-IN" sz="2400" dirty="0" smtClean="0">
                <a:effectLst/>
                <a:latin typeface="Aparajita" pitchFamily="34" charset="0"/>
                <a:cs typeface="Aparajita" pitchFamily="34" charset="0"/>
              </a:rPr>
              <a:t> </a:t>
            </a:r>
            <a:r>
              <a:rPr lang="en-IN" sz="2400" dirty="0">
                <a:effectLst/>
                <a:latin typeface="Aparajita" pitchFamily="34" charset="0"/>
                <a:cs typeface="Aparajita" pitchFamily="34" charset="0"/>
              </a:rPr>
              <a:t>in diastole, consistent with severe pulmonic regurgitation. </a:t>
            </a:r>
          </a:p>
        </p:txBody>
      </p:sp>
    </p:spTree>
    <p:extLst>
      <p:ext uri="{BB962C8B-B14F-4D97-AF65-F5344CB8AC3E}">
        <p14:creationId xmlns:p14="http://schemas.microsoft.com/office/powerpoint/2010/main" val="42024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572</TotalTime>
  <Words>565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Doppler evaluation of the pulmonic valve in a PSAX view shows laminar flow filling the RVOT in diastole, consistent with severe pulmonic regurgitation. </vt:lpstr>
      <vt:lpstr>The signal is much less dense than antegrade flow and the slow deceleration, consistent with mild PR. </vt:lpstr>
      <vt:lpstr>The density of retrograde flow across the valve (above the baseline) is equal to the density of antegrade flow in systole and the rapid deceleration indicating severe PR</vt:lpstr>
      <vt:lpstr>PowerPoint Presentation</vt:lpstr>
      <vt:lpstr>PowerPoint Presentation</vt:lpstr>
      <vt:lpstr>Echocardiographic and Doppler Parameters Used in Grading Pulmonary Regurgitation Severity-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PULMONARY REGURGITATION-                    SEVERITY ASSESSMENT  </dc:title>
  <dc:creator>Mypc</dc:creator>
  <cp:lastModifiedBy>Mypc</cp:lastModifiedBy>
  <cp:revision>20</cp:revision>
  <dcterms:created xsi:type="dcterms:W3CDTF">2015-08-09T16:19:41Z</dcterms:created>
  <dcterms:modified xsi:type="dcterms:W3CDTF">2015-08-10T09:53:59Z</dcterms:modified>
</cp:coreProperties>
</file>